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Inter" panose="020B0604020202020204" charset="0"/>
      <p:regular r:id="rId10"/>
    </p:embeddedFont>
    <p:embeddedFont>
      <p:font typeface="DM Sans Medium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1" d="100"/>
          <a:sy n="101" d="100"/>
        </p:scale>
        <p:origin x="1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9879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74765" y="515659"/>
            <a:ext cx="7556421" cy="2141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L'Intelligence</a:t>
            </a: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445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Artificielle</a:t>
            </a:r>
            <a:endParaRPr lang="en-US" sz="4450" dirty="0" smtClean="0">
              <a:solidFill>
                <a:srgbClr val="161613"/>
              </a:solidFill>
              <a:latin typeface="DM Sans Medium" pitchFamily="34" charset="0"/>
              <a:ea typeface="DM Sans Medium" pitchFamily="34" charset="-122"/>
              <a:cs typeface="DM Sans Medium" pitchFamily="34" charset="-120"/>
            </a:endParaRPr>
          </a:p>
          <a:p>
            <a:pPr marL="0" indent="0" algn="ctr">
              <a:lnSpc>
                <a:spcPts val="5550"/>
              </a:lnSpc>
              <a:buNone/>
            </a:pPr>
            <a:r>
              <a:rPr lang="en-US" sz="4450" dirty="0" err="1" smtClean="0">
                <a:solidFill>
                  <a:srgbClr val="161613"/>
                </a:solidFill>
                <a:latin typeface="DM Sans Medium" pitchFamily="34" charset="0"/>
              </a:rPr>
              <a:t>Anumby</a:t>
            </a:r>
            <a:endParaRPr lang="en-US" sz="4450" dirty="0" smtClean="0">
              <a:solidFill>
                <a:srgbClr val="161613"/>
              </a:solidFill>
              <a:latin typeface="DM Sans Medium" pitchFamily="34" charset="0"/>
            </a:endParaRPr>
          </a:p>
          <a:p>
            <a:pPr marL="0" indent="0" algn="ctr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161613"/>
                </a:solidFill>
                <a:latin typeface="DM Sans Medium" pitchFamily="34" charset="0"/>
              </a:rPr>
              <a:t>25 </a:t>
            </a:r>
            <a:r>
              <a:rPr lang="en-US" sz="4450" dirty="0" err="1" smtClean="0">
                <a:solidFill>
                  <a:srgbClr val="161613"/>
                </a:solidFill>
                <a:latin typeface="DM Sans Medium" pitchFamily="34" charset="0"/>
              </a:rPr>
              <a:t>mai</a:t>
            </a:r>
            <a:r>
              <a:rPr lang="en-US" sz="4450" dirty="0" smtClean="0">
                <a:solidFill>
                  <a:srgbClr val="161613"/>
                </a:solidFill>
                <a:latin typeface="DM Sans Medium" pitchFamily="34" charset="0"/>
              </a:rPr>
              <a:t> 2025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68430" y="2844878"/>
            <a:ext cx="7556421" cy="5013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L'IA est la capacité des machines à </a:t>
            </a:r>
            <a:r>
              <a:rPr lang="en-US" sz="1750" b="1" dirty="0">
                <a:solidFill>
                  <a:srgbClr val="F4444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imiter 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l'intelligence humaine. Elle peut résoudre des problèmes complexes et peut aider à prendre des </a:t>
            </a:r>
            <a:r>
              <a:rPr lang="en-US" sz="1750" dirty="0" err="1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décisions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 smtClean="0">
              <a:solidFill>
                <a:srgbClr val="161613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Mais</a:t>
            </a:r>
            <a:r>
              <a:rPr lang="en-US" sz="1750" dirty="0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… </a:t>
            </a:r>
            <a:r>
              <a:rPr lang="en-US" sz="1750" dirty="0" err="1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cela</a:t>
            </a:r>
            <a:r>
              <a:rPr lang="en-US" sz="1750" dirty="0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sz="1750" dirty="0" err="1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soulève</a:t>
            </a:r>
            <a:r>
              <a:rPr lang="en-US" sz="1750" dirty="0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 beaucoup de questions </a:t>
            </a:r>
            <a:r>
              <a:rPr lang="en-US" sz="1750" dirty="0" err="1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très</a:t>
            </a:r>
            <a:r>
              <a:rPr lang="en-US" sz="1750" dirty="0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sz="1750" dirty="0" err="1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importantes</a:t>
            </a:r>
            <a:r>
              <a:rPr lang="en-US" sz="1750" dirty="0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 sur son </a:t>
            </a:r>
            <a:r>
              <a:rPr lang="en-US" sz="1750" dirty="0" err="1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utilisation</a:t>
            </a:r>
            <a:r>
              <a:rPr lang="en-US" sz="1750" dirty="0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 qui </a:t>
            </a:r>
            <a:r>
              <a:rPr lang="en-US" sz="1750" dirty="0" err="1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peut</a:t>
            </a:r>
            <a:r>
              <a:rPr lang="en-US" sz="1750" dirty="0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sz="1750" dirty="0" err="1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être</a:t>
            </a:r>
            <a:r>
              <a:rPr lang="en-US" sz="1750" dirty="0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sz="1750" dirty="0" err="1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parfois</a:t>
            </a:r>
            <a:r>
              <a:rPr lang="en-US" sz="1750" dirty="0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sz="1750" dirty="0" err="1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très</a:t>
            </a:r>
            <a:r>
              <a:rPr lang="en-US" sz="1750" dirty="0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sz="1750" dirty="0" err="1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problématique</a:t>
            </a:r>
            <a:r>
              <a:rPr lang="en-US" sz="1750" dirty="0" smtClean="0">
                <a:solidFill>
                  <a:srgbClr val="FF0000"/>
                </a:solidFill>
                <a:latin typeface="Inter" pitchFamily="34" charset="0"/>
                <a:ea typeface="Inter" pitchFamily="34" charset="-122"/>
              </a:rPr>
              <a:t> :</a:t>
            </a:r>
            <a:endParaRPr lang="en-US" sz="1750" dirty="0" smtClean="0">
              <a:solidFill>
                <a:srgbClr val="C00000"/>
              </a:solidFill>
            </a:endParaRP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 smtClean="0">
                <a:solidFill>
                  <a:srgbClr val="00B050"/>
                </a:solidFill>
              </a:rPr>
              <a:t>On </a:t>
            </a:r>
            <a:r>
              <a:rPr lang="en-US" sz="1750" dirty="0" err="1" smtClean="0">
                <a:solidFill>
                  <a:srgbClr val="00B050"/>
                </a:solidFill>
              </a:rPr>
              <a:t>peut</a:t>
            </a:r>
            <a:r>
              <a:rPr lang="en-US" sz="1750" dirty="0" smtClean="0">
                <a:solidFill>
                  <a:srgbClr val="00B050"/>
                </a:solidFill>
              </a:rPr>
              <a:t> </a:t>
            </a:r>
            <a:r>
              <a:rPr lang="en-US" sz="1750" dirty="0" err="1" smtClean="0">
                <a:solidFill>
                  <a:srgbClr val="00B050"/>
                </a:solidFill>
              </a:rPr>
              <a:t>maintenant</a:t>
            </a:r>
            <a:r>
              <a:rPr lang="en-US" sz="1750" dirty="0" smtClean="0">
                <a:solidFill>
                  <a:srgbClr val="00B050"/>
                </a:solidFill>
              </a:rPr>
              <a:t> </a:t>
            </a:r>
            <a:r>
              <a:rPr lang="en-US" sz="1750" dirty="0" err="1" smtClean="0">
                <a:solidFill>
                  <a:srgbClr val="00B050"/>
                </a:solidFill>
              </a:rPr>
              <a:t>facilement</a:t>
            </a:r>
            <a:r>
              <a:rPr lang="en-US" sz="1750" dirty="0" smtClean="0">
                <a:solidFill>
                  <a:srgbClr val="00B050"/>
                </a:solidFill>
              </a:rPr>
              <a:t> </a:t>
            </a:r>
            <a:r>
              <a:rPr lang="en-US" sz="1750" dirty="0" err="1" smtClean="0">
                <a:solidFill>
                  <a:srgbClr val="00B050"/>
                </a:solidFill>
              </a:rPr>
              <a:t>produire</a:t>
            </a:r>
            <a:r>
              <a:rPr lang="en-US" sz="1750" dirty="0" smtClean="0">
                <a:solidFill>
                  <a:srgbClr val="00B050"/>
                </a:solidFill>
              </a:rPr>
              <a:t> des </a:t>
            </a:r>
            <a:r>
              <a:rPr lang="en-US" sz="1750" dirty="0" err="1" smtClean="0">
                <a:solidFill>
                  <a:srgbClr val="00B050"/>
                </a:solidFill>
              </a:rPr>
              <a:t>textes</a:t>
            </a:r>
            <a:r>
              <a:rPr lang="en-US" sz="1750" dirty="0" smtClean="0">
                <a:solidFill>
                  <a:srgbClr val="00B050"/>
                </a:solidFill>
              </a:rPr>
              <a:t>, des photos, des films qui </a:t>
            </a:r>
            <a:r>
              <a:rPr lang="en-US" sz="1750" dirty="0" err="1" smtClean="0">
                <a:solidFill>
                  <a:srgbClr val="00B050"/>
                </a:solidFill>
              </a:rPr>
              <a:t>semblent</a:t>
            </a:r>
            <a:r>
              <a:rPr lang="en-US" sz="1750" dirty="0" smtClean="0">
                <a:solidFill>
                  <a:srgbClr val="00B050"/>
                </a:solidFill>
              </a:rPr>
              <a:t> </a:t>
            </a:r>
            <a:r>
              <a:rPr lang="en-US" sz="1750" dirty="0" err="1" smtClean="0">
                <a:solidFill>
                  <a:srgbClr val="00B050"/>
                </a:solidFill>
              </a:rPr>
              <a:t>refléter</a:t>
            </a:r>
            <a:r>
              <a:rPr lang="en-US" sz="1750" dirty="0" smtClean="0">
                <a:solidFill>
                  <a:srgbClr val="00B050"/>
                </a:solidFill>
              </a:rPr>
              <a:t> la </a:t>
            </a:r>
            <a:r>
              <a:rPr lang="en-US" sz="1750" dirty="0" err="1" smtClean="0">
                <a:solidFill>
                  <a:srgbClr val="00B050"/>
                </a:solidFill>
              </a:rPr>
              <a:t>réalité</a:t>
            </a:r>
            <a:r>
              <a:rPr lang="en-US" sz="1750" dirty="0" smtClean="0">
                <a:solidFill>
                  <a:srgbClr val="00B050"/>
                </a:solidFill>
              </a:rPr>
              <a:t>, la “</a:t>
            </a:r>
            <a:r>
              <a:rPr lang="en-US" sz="1750" dirty="0" err="1" smtClean="0">
                <a:solidFill>
                  <a:srgbClr val="00B050"/>
                </a:solidFill>
              </a:rPr>
              <a:t>vérité</a:t>
            </a:r>
            <a:r>
              <a:rPr lang="en-US" sz="1750" dirty="0" smtClean="0">
                <a:solidFill>
                  <a:srgbClr val="00B050"/>
                </a:solidFill>
              </a:rPr>
              <a:t>”, </a:t>
            </a:r>
            <a:r>
              <a:rPr lang="en-US" sz="1750" dirty="0" err="1" smtClean="0">
                <a:solidFill>
                  <a:srgbClr val="00B050"/>
                </a:solidFill>
              </a:rPr>
              <a:t>ou</a:t>
            </a:r>
            <a:r>
              <a:rPr lang="en-US" sz="1750" dirty="0" smtClean="0">
                <a:solidFill>
                  <a:srgbClr val="00B050"/>
                </a:solidFill>
              </a:rPr>
              <a:t> qui </a:t>
            </a:r>
            <a:r>
              <a:rPr lang="en-US" sz="1750" dirty="0" err="1" smtClean="0">
                <a:solidFill>
                  <a:srgbClr val="00B050"/>
                </a:solidFill>
              </a:rPr>
              <a:t>semblent</a:t>
            </a:r>
            <a:r>
              <a:rPr lang="en-US" sz="1750" dirty="0" smtClean="0">
                <a:solidFill>
                  <a:srgbClr val="00B050"/>
                </a:solidFill>
              </a:rPr>
              <a:t> </a:t>
            </a:r>
            <a:r>
              <a:rPr lang="en-US" sz="1750" dirty="0" err="1" smtClean="0">
                <a:solidFill>
                  <a:srgbClr val="00B050"/>
                </a:solidFill>
              </a:rPr>
              <a:t>avoir</a:t>
            </a:r>
            <a:r>
              <a:rPr lang="en-US" sz="1750" dirty="0" smtClean="0">
                <a:solidFill>
                  <a:srgbClr val="00B050"/>
                </a:solidFill>
              </a:rPr>
              <a:t> </a:t>
            </a:r>
            <a:r>
              <a:rPr lang="en-US" sz="1750" dirty="0" err="1" smtClean="0">
                <a:solidFill>
                  <a:srgbClr val="00B050"/>
                </a:solidFill>
              </a:rPr>
              <a:t>été</a:t>
            </a:r>
            <a:r>
              <a:rPr lang="en-US" sz="1750" dirty="0" smtClean="0">
                <a:solidFill>
                  <a:srgbClr val="00B050"/>
                </a:solidFill>
              </a:rPr>
              <a:t> </a:t>
            </a:r>
            <a:r>
              <a:rPr lang="en-US" sz="1750" dirty="0" err="1" smtClean="0">
                <a:solidFill>
                  <a:srgbClr val="00B050"/>
                </a:solidFill>
              </a:rPr>
              <a:t>produites</a:t>
            </a:r>
            <a:r>
              <a:rPr lang="en-US" sz="1750" dirty="0" smtClean="0">
                <a:solidFill>
                  <a:srgbClr val="00B050"/>
                </a:solidFill>
              </a:rPr>
              <a:t> par un </a:t>
            </a:r>
            <a:r>
              <a:rPr lang="en-US" sz="1750" dirty="0" err="1" smtClean="0">
                <a:solidFill>
                  <a:srgbClr val="00B050"/>
                </a:solidFill>
              </a:rPr>
              <a:t>humain</a:t>
            </a:r>
            <a:r>
              <a:rPr lang="en-US" sz="1750" dirty="0" smtClean="0">
                <a:solidFill>
                  <a:srgbClr val="00B050"/>
                </a:solidFill>
              </a:rPr>
              <a:t> </a:t>
            </a:r>
            <a:r>
              <a:rPr lang="en-US" sz="1750" dirty="0" err="1" smtClean="0">
                <a:solidFill>
                  <a:srgbClr val="00B050"/>
                </a:solidFill>
              </a:rPr>
              <a:t>mais</a:t>
            </a:r>
            <a:r>
              <a:rPr lang="en-US" sz="1750" dirty="0" smtClean="0">
                <a:solidFill>
                  <a:srgbClr val="00B050"/>
                </a:solidFill>
              </a:rPr>
              <a:t> qui ne le </a:t>
            </a:r>
            <a:r>
              <a:rPr lang="en-US" sz="1750" dirty="0" err="1" smtClean="0">
                <a:solidFill>
                  <a:srgbClr val="00B050"/>
                </a:solidFill>
              </a:rPr>
              <a:t>sont</a:t>
            </a:r>
            <a:r>
              <a:rPr lang="en-US" sz="1750" dirty="0" smtClean="0">
                <a:solidFill>
                  <a:srgbClr val="00B050"/>
                </a:solidFill>
              </a:rPr>
              <a:t> pas du tout !!! </a:t>
            </a:r>
          </a:p>
          <a:p>
            <a:pPr marL="742950" lvl="1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 err="1" smtClean="0">
                <a:solidFill>
                  <a:srgbClr val="C00000"/>
                </a:solidFill>
              </a:rPr>
              <a:t>Où</a:t>
            </a:r>
            <a:r>
              <a:rPr lang="en-US" sz="1750" dirty="0" smtClean="0">
                <a:solidFill>
                  <a:srgbClr val="C00000"/>
                </a:solidFill>
              </a:rPr>
              <a:t> </a:t>
            </a:r>
            <a:r>
              <a:rPr lang="en-US" sz="1750" dirty="0" err="1" smtClean="0">
                <a:solidFill>
                  <a:srgbClr val="C00000"/>
                </a:solidFill>
              </a:rPr>
              <a:t>est</a:t>
            </a:r>
            <a:r>
              <a:rPr lang="en-US" sz="1750" dirty="0" smtClean="0">
                <a:solidFill>
                  <a:srgbClr val="C00000"/>
                </a:solidFill>
              </a:rPr>
              <a:t> le </a:t>
            </a:r>
            <a:r>
              <a:rPr lang="en-US" sz="1750" dirty="0" err="1" smtClean="0">
                <a:solidFill>
                  <a:srgbClr val="C00000"/>
                </a:solidFill>
              </a:rPr>
              <a:t>vérité</a:t>
            </a:r>
            <a:r>
              <a:rPr lang="en-US" sz="1750" dirty="0" smtClean="0">
                <a:solidFill>
                  <a:srgbClr val="C00000"/>
                </a:solidFill>
              </a:rPr>
              <a:t> ?</a:t>
            </a:r>
            <a:endParaRPr lang="en-US" sz="1750" dirty="0" smtClean="0">
              <a:solidFill>
                <a:srgbClr val="00B050"/>
              </a:solidFill>
            </a:endParaRP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 smtClean="0">
                <a:solidFill>
                  <a:srgbClr val="0070C0"/>
                </a:solidFill>
              </a:rPr>
              <a:t>Pour </a:t>
            </a:r>
            <a:r>
              <a:rPr lang="en-US" sz="1750" dirty="0" err="1" smtClean="0">
                <a:solidFill>
                  <a:srgbClr val="0070C0"/>
                </a:solidFill>
              </a:rPr>
              <a:t>fonctionner</a:t>
            </a:r>
            <a:r>
              <a:rPr lang="en-US" sz="1750" dirty="0" smtClean="0">
                <a:solidFill>
                  <a:srgbClr val="0070C0"/>
                </a:solidFill>
              </a:rPr>
              <a:t>, </a:t>
            </a:r>
            <a:r>
              <a:rPr lang="en-US" sz="1750" dirty="0" err="1" smtClean="0">
                <a:solidFill>
                  <a:srgbClr val="0070C0"/>
                </a:solidFill>
              </a:rPr>
              <a:t>l’IA</a:t>
            </a:r>
            <a:r>
              <a:rPr lang="en-US" sz="1750" dirty="0" smtClean="0">
                <a:solidFill>
                  <a:srgbClr val="0070C0"/>
                </a:solidFill>
              </a:rPr>
              <a:t> a </a:t>
            </a:r>
            <a:r>
              <a:rPr lang="en-US" sz="1750" dirty="0" err="1" smtClean="0">
                <a:solidFill>
                  <a:srgbClr val="0070C0"/>
                </a:solidFill>
              </a:rPr>
              <a:t>besoin</a:t>
            </a:r>
            <a:r>
              <a:rPr lang="en-US" sz="1750" dirty="0" smtClean="0">
                <a:solidFill>
                  <a:srgbClr val="0070C0"/>
                </a:solidFill>
              </a:rPr>
              <a:t> de </a:t>
            </a:r>
            <a:r>
              <a:rPr lang="en-US" sz="1750" dirty="0" err="1" smtClean="0">
                <a:solidFill>
                  <a:srgbClr val="0070C0"/>
                </a:solidFill>
              </a:rPr>
              <a:t>quantités</a:t>
            </a:r>
            <a:r>
              <a:rPr lang="en-US" sz="1750" dirty="0" smtClean="0">
                <a:solidFill>
                  <a:srgbClr val="0070C0"/>
                </a:solidFill>
              </a:rPr>
              <a:t> </a:t>
            </a:r>
            <a:r>
              <a:rPr lang="en-US" sz="1750" dirty="0" err="1" smtClean="0">
                <a:solidFill>
                  <a:srgbClr val="0070C0"/>
                </a:solidFill>
              </a:rPr>
              <a:t>d’énergie</a:t>
            </a:r>
            <a:r>
              <a:rPr lang="en-US" sz="1750" dirty="0" smtClean="0">
                <a:solidFill>
                  <a:srgbClr val="0070C0"/>
                </a:solidFill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</a:rPr>
              <a:t>gigantesques</a:t>
            </a:r>
            <a:r>
              <a:rPr lang="en-US" sz="1750" dirty="0" smtClean="0">
                <a:solidFill>
                  <a:srgbClr val="0070C0"/>
                </a:solidFill>
              </a:rPr>
              <a:t>, </a:t>
            </a:r>
            <a:r>
              <a:rPr lang="en-US" sz="1750" dirty="0" err="1" smtClean="0">
                <a:solidFill>
                  <a:srgbClr val="0070C0"/>
                </a:solidFill>
              </a:rPr>
              <a:t>infiniment</a:t>
            </a:r>
            <a:r>
              <a:rPr lang="en-US" sz="1750" dirty="0" smtClean="0">
                <a:solidFill>
                  <a:srgbClr val="0070C0"/>
                </a:solidFill>
              </a:rPr>
              <a:t> plus </a:t>
            </a:r>
            <a:r>
              <a:rPr lang="en-US" sz="1750" dirty="0" err="1" smtClean="0">
                <a:solidFill>
                  <a:srgbClr val="0070C0"/>
                </a:solidFill>
              </a:rPr>
              <a:t>grande</a:t>
            </a:r>
            <a:r>
              <a:rPr lang="en-US" sz="1750" dirty="0" smtClean="0">
                <a:solidFill>
                  <a:srgbClr val="0070C0"/>
                </a:solidFill>
              </a:rPr>
              <a:t> que </a:t>
            </a:r>
            <a:r>
              <a:rPr lang="en-US" sz="1750" dirty="0" err="1" smtClean="0">
                <a:solidFill>
                  <a:srgbClr val="0070C0"/>
                </a:solidFill>
              </a:rPr>
              <a:t>ce</a:t>
            </a:r>
            <a:r>
              <a:rPr lang="en-US" sz="1750" dirty="0" smtClean="0">
                <a:solidFill>
                  <a:srgbClr val="0070C0"/>
                </a:solidFill>
              </a:rPr>
              <a:t> que le </a:t>
            </a:r>
            <a:r>
              <a:rPr lang="en-US" sz="1750" dirty="0" err="1" smtClean="0">
                <a:solidFill>
                  <a:srgbClr val="0070C0"/>
                </a:solidFill>
              </a:rPr>
              <a:t>cerveau</a:t>
            </a:r>
            <a:r>
              <a:rPr lang="en-US" sz="1750" dirty="0" smtClean="0">
                <a:solidFill>
                  <a:srgbClr val="0070C0"/>
                </a:solidFill>
              </a:rPr>
              <a:t> </a:t>
            </a:r>
            <a:r>
              <a:rPr lang="en-US" sz="1750" dirty="0" err="1" smtClean="0">
                <a:solidFill>
                  <a:srgbClr val="0070C0"/>
                </a:solidFill>
              </a:rPr>
              <a:t>humain</a:t>
            </a:r>
            <a:r>
              <a:rPr lang="en-US" sz="1750" dirty="0" smtClean="0">
                <a:solidFill>
                  <a:srgbClr val="0070C0"/>
                </a:solidFill>
              </a:rPr>
              <a:t> </a:t>
            </a:r>
            <a:r>
              <a:rPr lang="en-US" sz="1750" dirty="0" err="1" smtClean="0">
                <a:solidFill>
                  <a:srgbClr val="0070C0"/>
                </a:solidFill>
              </a:rPr>
              <a:t>demande</a:t>
            </a:r>
            <a:r>
              <a:rPr lang="en-US" sz="1750" dirty="0" smtClean="0">
                <a:solidFill>
                  <a:srgbClr val="0070C0"/>
                </a:solidFill>
              </a:rPr>
              <a:t>.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 smtClean="0">
                <a:solidFill>
                  <a:srgbClr val="0070C0"/>
                </a:solidFill>
              </a:rPr>
              <a:t>Sans </a:t>
            </a:r>
            <a:r>
              <a:rPr lang="en-US" sz="1750" dirty="0" err="1" smtClean="0">
                <a:solidFill>
                  <a:srgbClr val="0070C0"/>
                </a:solidFill>
              </a:rPr>
              <a:t>parler</a:t>
            </a:r>
            <a:r>
              <a:rPr lang="en-US" sz="1750" dirty="0" smtClean="0">
                <a:solidFill>
                  <a:srgbClr val="0070C0"/>
                </a:solidFill>
              </a:rPr>
              <a:t> de </a:t>
            </a:r>
            <a:r>
              <a:rPr lang="en-US" sz="1750" dirty="0" err="1" smtClean="0">
                <a:solidFill>
                  <a:srgbClr val="0070C0"/>
                </a:solidFill>
              </a:rPr>
              <a:t>l’eau</a:t>
            </a:r>
            <a:r>
              <a:rPr lang="en-US" sz="1750" dirty="0" smtClean="0">
                <a:solidFill>
                  <a:srgbClr val="0070C0"/>
                </a:solidFill>
              </a:rPr>
              <a:t> necessaire pour </a:t>
            </a:r>
            <a:r>
              <a:rPr lang="en-US" sz="1750" dirty="0" err="1" smtClean="0">
                <a:solidFill>
                  <a:srgbClr val="0070C0"/>
                </a:solidFill>
              </a:rPr>
              <a:t>refroidir</a:t>
            </a:r>
            <a:r>
              <a:rPr lang="en-US" sz="1750" dirty="0" smtClean="0">
                <a:solidFill>
                  <a:srgbClr val="0070C0"/>
                </a:solidFill>
              </a:rPr>
              <a:t> les </a:t>
            </a:r>
            <a:r>
              <a:rPr lang="en-US" sz="1750" dirty="0" err="1" smtClean="0">
                <a:solidFill>
                  <a:srgbClr val="0070C0"/>
                </a:solidFill>
              </a:rPr>
              <a:t>centres</a:t>
            </a:r>
            <a:r>
              <a:rPr lang="en-US" sz="1750" dirty="0" smtClean="0">
                <a:solidFill>
                  <a:srgbClr val="0070C0"/>
                </a:solidFill>
              </a:rPr>
              <a:t> de </a:t>
            </a:r>
            <a:r>
              <a:rPr lang="en-US" sz="1750" dirty="0" err="1" smtClean="0">
                <a:solidFill>
                  <a:srgbClr val="0070C0"/>
                </a:solidFill>
              </a:rPr>
              <a:t>calcul</a:t>
            </a:r>
            <a:r>
              <a:rPr lang="en-US" sz="1750" dirty="0" smtClean="0">
                <a:solidFill>
                  <a:srgbClr val="0070C0"/>
                </a:solidFill>
              </a:rPr>
              <a:t>.</a:t>
            </a:r>
            <a:endParaRPr lang="en-US" sz="1750" dirty="0">
              <a:solidFill>
                <a:srgbClr val="0070C0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54841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0465" y="54483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Les Débuts de l'IA</a:t>
            </a:r>
            <a:endParaRPr lang="en-US" sz="4450" dirty="0"/>
          </a:p>
        </p:txBody>
      </p:sp>
      <p:sp>
        <p:nvSpPr>
          <p:cNvPr id="8" name="Text 5"/>
          <p:cNvSpPr/>
          <p:nvPr/>
        </p:nvSpPr>
        <p:spPr>
          <a:xfrm>
            <a:off x="1144786" y="17597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Années 1950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085975" y="2256115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</a:pP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Naissance 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 l'IA comme discipline scientifique.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144786" y="27220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Test de Turing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085975" y="3212425"/>
            <a:ext cx="52260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Alan Turing propose une méthode pour évaluer l'intelligence des machines.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1144786" y="4123372"/>
            <a:ext cx="29498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Premiers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programmes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d’échecs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1952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085975" y="4613791"/>
            <a:ext cx="52260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Développement de jeux d'échecs et systèmes logiques simples.</a:t>
            </a:r>
            <a:endParaRPr lang="en-US" sz="1750" dirty="0"/>
          </a:p>
        </p:txBody>
      </p:sp>
      <p:sp>
        <p:nvSpPr>
          <p:cNvPr id="20" name="Text 15"/>
          <p:cNvSpPr/>
          <p:nvPr/>
        </p:nvSpPr>
        <p:spPr>
          <a:xfrm>
            <a:off x="1144786" y="5487114"/>
            <a:ext cx="29498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Invention du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terme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200" dirty="0" smtClean="0">
                <a:solidFill>
                  <a:srgbClr val="0070C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Intelligence </a:t>
            </a:r>
            <a:r>
              <a:rPr lang="en-US" sz="2200" dirty="0" err="1" smtClean="0">
                <a:solidFill>
                  <a:srgbClr val="0070C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Artificielle</a:t>
            </a:r>
            <a:r>
              <a:rPr lang="en-US" sz="2200" dirty="0" smtClean="0">
                <a:solidFill>
                  <a:srgbClr val="0070C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1956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1144786" y="6108621"/>
            <a:ext cx="29498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Système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expert 1980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L'Évolution de l'IA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844" y="3532228"/>
            <a:ext cx="2152055" cy="130694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388" y="4148258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24713" y="3759042"/>
            <a:ext cx="55139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Deep Learning (= Apprentissage profond)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24713" y="4249461"/>
            <a:ext cx="55139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Réseaux neuronaux complexes imitant le cerveau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54573" y="4852274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D3D1C9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9877" y="4895851"/>
            <a:ext cx="4304109" cy="1306949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2388" y="5349955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00800" y="5122665"/>
            <a:ext cx="71373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Machine Learning (= Apprentissage par les machines)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00800" y="5613084"/>
            <a:ext cx="71373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Algorithmes apprenant des données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30660" y="6215897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D3D1C9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259474"/>
            <a:ext cx="6456164" cy="1306949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2269" y="6713578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476768" y="64862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Systèmes Experts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476768" y="6976706"/>
            <a:ext cx="422005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Programmes basés sur des règles fixes</a:t>
            </a:r>
            <a:endParaRPr lang="en-US" sz="1750" dirty="0"/>
          </a:p>
        </p:txBody>
      </p:sp>
      <p:pic>
        <p:nvPicPr>
          <p:cNvPr id="1026" name="Picture 2" descr="https://datascientest.com/wp-content/uploads/2024/10/reseaux-neurones-artificielles-datascientest-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660" y="115729"/>
            <a:ext cx="5125162" cy="356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2"/>
          <p:cNvSpPr/>
          <p:nvPr/>
        </p:nvSpPr>
        <p:spPr>
          <a:xfrm>
            <a:off x="3916799" y="325161"/>
            <a:ext cx="22571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600" dirty="0" err="1" smtClean="0">
                <a:solidFill>
                  <a:srgbClr val="0070C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Réseau</a:t>
            </a:r>
            <a:r>
              <a:rPr lang="en-US" sz="3600" dirty="0" smtClean="0">
                <a:solidFill>
                  <a:srgbClr val="0070C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neuronal</a:t>
            </a:r>
            <a:endParaRPr lang="en-US" sz="36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22390" y="4801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L'IA au Quotidien : 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436484" y="1414404"/>
            <a:ext cx="3732371" cy="1101566"/>
          </a:xfrm>
          <a:prstGeom prst="rect">
            <a:avLst/>
          </a:prstGeom>
          <a:solidFill>
            <a:schemeClr val="bg2"/>
          </a:solidFill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"Le chat" </a:t>
            </a:r>
            <a:r>
              <a:rPr lang="en-US" sz="2200" dirty="0" err="1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outil</a:t>
            </a: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français</a:t>
            </a: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(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introduit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par </a:t>
            </a: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la société Mistral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)</a:t>
            </a:r>
            <a:endParaRPr lang="en-US" sz="2200" dirty="0"/>
          </a:p>
        </p:txBody>
      </p:sp>
      <p:sp>
        <p:nvSpPr>
          <p:cNvPr id="11" name="Rectangle 10"/>
          <p:cNvSpPr/>
          <p:nvPr/>
        </p:nvSpPr>
        <p:spPr>
          <a:xfrm>
            <a:off x="4959429" y="1411070"/>
            <a:ext cx="3467101" cy="116955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just">
              <a:lnSpc>
                <a:spcPts val="2750"/>
              </a:lnSpc>
            </a:pPr>
            <a:r>
              <a:rPr lang="en-US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“</a:t>
            </a:r>
            <a:r>
              <a:rPr lang="en-US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ChatGPT</a:t>
            </a:r>
            <a:r>
              <a:rPr lang="en-US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” </a:t>
            </a:r>
            <a:r>
              <a:rPr lang="en-US" dirty="0" err="1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produit</a:t>
            </a:r>
            <a:r>
              <a:rPr lang="en-US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par </a:t>
            </a:r>
            <a:r>
              <a:rPr lang="en-US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la </a:t>
            </a:r>
            <a:r>
              <a:rPr lang="en-US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société</a:t>
            </a:r>
            <a:r>
              <a:rPr lang="en-US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américaine</a:t>
            </a:r>
            <a:r>
              <a:rPr lang="en-US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dirty="0" err="1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OpenAI</a:t>
            </a:r>
            <a:r>
              <a:rPr lang="en-US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(</a:t>
            </a:r>
            <a:r>
              <a:rPr lang="en-US" dirty="0" err="1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liée</a:t>
            </a:r>
            <a:r>
              <a:rPr lang="en-US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à </a:t>
            </a:r>
            <a:r>
              <a:rPr lang="en-US" dirty="0" err="1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MicroSoft</a:t>
            </a:r>
            <a:r>
              <a:rPr lang="en-US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)</a:t>
            </a:r>
            <a:endParaRPr lang="en-US" dirty="0"/>
          </a:p>
        </p:txBody>
      </p:sp>
      <p:sp>
        <p:nvSpPr>
          <p:cNvPr id="12" name="Text 2"/>
          <p:cNvSpPr/>
          <p:nvPr/>
        </p:nvSpPr>
        <p:spPr>
          <a:xfrm>
            <a:off x="601504" y="4729103"/>
            <a:ext cx="7990046" cy="2938521"/>
          </a:xfrm>
          <a:prstGeom prst="rect">
            <a:avLst/>
          </a:prstGeom>
          <a:solidFill>
            <a:schemeClr val="bg2"/>
          </a:solidFill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très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nombreux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outils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spécialisés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ont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été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produits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dans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le monde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entier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désormais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,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dans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tous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les </a:t>
            </a: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domaines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: </a:t>
            </a:r>
          </a:p>
          <a:p>
            <a:pPr marL="342900" indent="-342900" algn="just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technologiques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,</a:t>
            </a:r>
          </a:p>
          <a:p>
            <a:pPr marL="342900" indent="-342900" algn="just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culturels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,</a:t>
            </a:r>
          </a:p>
          <a:p>
            <a:pPr marL="342900" indent="-342900" algn="just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scientifiques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,</a:t>
            </a:r>
          </a:p>
          <a:p>
            <a:pPr marL="342900" indent="-342900" algn="just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médicaux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, </a:t>
            </a:r>
          </a:p>
          <a:p>
            <a:pPr marL="342900" indent="-342900" algn="just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juridiques</a:t>
            </a: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, </a:t>
            </a:r>
          </a:p>
          <a:p>
            <a:pPr marL="342900" indent="-342900" algn="just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financier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1031916" y="2698075"/>
            <a:ext cx="7178634" cy="1931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Les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outils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conversationnels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ChatBOT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permettent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à un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humain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soumettre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une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question,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une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réflexion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à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une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IA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distante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qui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fouillera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dans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base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d’apprentissage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et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fournira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retour un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texte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une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image,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correspondance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“plausible” (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statistiquement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 avec la question </a:t>
            </a:r>
            <a:r>
              <a:rPr lang="en-US" sz="1750" dirty="0" err="1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posée</a:t>
            </a:r>
            <a:r>
              <a:rPr lang="en-US" sz="1750" dirty="0" smtClean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122796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Comment l'IA Apprend : Le "Machine Learning"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249918" y="4269343"/>
            <a:ext cx="33291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Apprentissage Supervisé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Apprend d'exemples étiquetés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033" y="4496633"/>
            <a:ext cx="318968" cy="3986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7628" y="2954417"/>
            <a:ext cx="39369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Apprentissage Non Supervisé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97628" y="3444835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Trouve des motifs sans guide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3230" y="3478649"/>
            <a:ext cx="318968" cy="3986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97628" y="5229820"/>
            <a:ext cx="423898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Apprentissage par Renforcement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597628" y="6074569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Apprend par essais et erreurs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3230" y="5514618"/>
            <a:ext cx="318968" cy="3986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0308"/>
            <a:ext cx="102906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Comment l'IA Décide : Les Algorithmes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72715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Arbres de Décision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Séquences logiques de choix basés sur des critères spécifiques.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672715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503069"/>
            <a:ext cx="28753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Réseaux de Neurones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993487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Modèles inspirés du cerveau humain, apprenant par connexions.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672715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Autres Algorithmes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Diverses méthodes mathématiques pour différents types de problèmes.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9679" y="610315"/>
            <a:ext cx="7580531" cy="3685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L'IA : Un </a:t>
            </a:r>
            <a:r>
              <a:rPr lang="en-US" sz="4450" dirty="0" err="1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Avenir</a:t>
            </a: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445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Prometteur</a:t>
            </a:r>
            <a:r>
              <a:rPr lang="en-US" sz="445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… 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en-US" sz="445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si</a:t>
            </a:r>
            <a:r>
              <a:rPr lang="en-US" sz="445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tout se </a:t>
            </a:r>
            <a:r>
              <a:rPr lang="en-US" sz="445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passe</a:t>
            </a:r>
            <a:r>
              <a:rPr lang="en-US" sz="4450" dirty="0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4450" dirty="0" err="1" smtClean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bien</a:t>
            </a:r>
            <a:endParaRPr lang="en-US" sz="4450" dirty="0" smtClean="0">
              <a:solidFill>
                <a:srgbClr val="161613"/>
              </a:solidFill>
              <a:latin typeface="DM Sans Medium" pitchFamily="34" charset="0"/>
              <a:ea typeface="DM Sans Medium" pitchFamily="34" charset="-122"/>
              <a:cs typeface="DM Sans Medium" pitchFamily="34" charset="-120"/>
            </a:endParaRPr>
          </a:p>
          <a:p>
            <a:pPr marL="0" indent="0" algn="ctr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161613"/>
                </a:solidFill>
                <a:latin typeface="DM Sans Medium" pitchFamily="34" charset="0"/>
              </a:rPr>
              <a:t>… </a:t>
            </a:r>
            <a:r>
              <a:rPr lang="en-US" sz="4450" dirty="0" err="1" smtClean="0">
                <a:solidFill>
                  <a:srgbClr val="161613"/>
                </a:solidFill>
                <a:latin typeface="DM Sans Medium" pitchFamily="34" charset="0"/>
              </a:rPr>
              <a:t>énergie</a:t>
            </a:r>
            <a:r>
              <a:rPr lang="en-US" sz="4450" dirty="0" smtClean="0">
                <a:solidFill>
                  <a:srgbClr val="161613"/>
                </a:solidFill>
                <a:latin typeface="DM Sans Medium" pitchFamily="34" charset="0"/>
              </a:rPr>
              <a:t> ?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161613"/>
                </a:solidFill>
                <a:latin typeface="DM Sans Medium" pitchFamily="34" charset="0"/>
              </a:rPr>
              <a:t>… </a:t>
            </a:r>
            <a:r>
              <a:rPr lang="en-US" sz="4450" dirty="0" err="1" smtClean="0">
                <a:solidFill>
                  <a:srgbClr val="161613"/>
                </a:solidFill>
                <a:latin typeface="DM Sans Medium" pitchFamily="34" charset="0"/>
              </a:rPr>
              <a:t>société</a:t>
            </a:r>
            <a:r>
              <a:rPr lang="en-US" sz="4450" dirty="0" smtClean="0">
                <a:solidFill>
                  <a:srgbClr val="161613"/>
                </a:solidFill>
                <a:latin typeface="DM Sans Medium" pitchFamily="34" charset="0"/>
              </a:rPr>
              <a:t> ?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161613"/>
                </a:solidFill>
                <a:latin typeface="DM Sans Medium" pitchFamily="34" charset="0"/>
              </a:rPr>
              <a:t>… </a:t>
            </a:r>
            <a:r>
              <a:rPr lang="en-US" sz="4450" smtClean="0">
                <a:solidFill>
                  <a:srgbClr val="161613"/>
                </a:solidFill>
                <a:latin typeface="DM Sans Medium" pitchFamily="34" charset="0"/>
              </a:rPr>
              <a:t>emploi </a:t>
            </a:r>
            <a:r>
              <a:rPr lang="en-US" sz="4450" dirty="0" smtClean="0">
                <a:solidFill>
                  <a:srgbClr val="161613"/>
                </a:solidFill>
                <a:latin typeface="DM Sans Medium" pitchFamily="34" charset="0"/>
              </a:rPr>
              <a:t>?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1180148" y="47024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Santé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192911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Amélioration du diagnostic médical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128498" y="47024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Transport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742021" y="5192911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Véhicules autonomes en développement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3154323" y="63060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Finance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767846" y="6796445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Détection de fraude optimisée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</TotalTime>
  <Words>445</Words>
  <Application>Microsoft Office PowerPoint</Application>
  <PresentationFormat>Personnalisé</PresentationFormat>
  <Paragraphs>70</Paragraphs>
  <Slides>7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2" baseType="lpstr">
      <vt:lpstr>Arial</vt:lpstr>
      <vt:lpstr>Inter</vt:lpstr>
      <vt:lpstr>DM Sans Medium</vt:lpstr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Chris Arnault</cp:lastModifiedBy>
  <cp:revision>12</cp:revision>
  <dcterms:created xsi:type="dcterms:W3CDTF">2025-04-24T08:31:46Z</dcterms:created>
  <dcterms:modified xsi:type="dcterms:W3CDTF">2025-04-24T18:21:48Z</dcterms:modified>
</cp:coreProperties>
</file>